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 /><Relationship Id="rId2" Type="http://schemas.openxmlformats.org/officeDocument/2006/relationships/extended-properties" Target="docProps/app.xml" /><Relationship Id="rId3" Type="http://schemas.openxmlformats.org/officeDocument/2006/relationships/officeDocument" Target="ppt/presentation.xml" /></Relationships>
</file>

<file path=ppt/presentation.xml><?xml version="1.0" encoding="utf-8"?>
<p:presentation xmlns:p="http://schemas.openxmlformats.org/presentationml/2006/main" xmlns:a="http://schemas.openxmlformats.org/drawingml/2006/main" xmlns:r="http://schemas.openxmlformats.org/officeDocument/2006/relationships" embedTrueTypeFonts="1" saveSubsetFonts="1">
  <p:sldMasterIdLst>
    <p:sldMasterId id="2147483648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12192000" cy="6858000"/>
  <p:notesSz cx="12192000" cy="6858000"/>
  <p:embeddedFontLst>
    <p:embeddedFont>
      <p:font typeface="LLMFGT+CenturyGothic"/>
      <p:regular r:id="rId14"/>
    </p:embeddedFont>
    <p:embeddedFont>
      <p:font typeface="WSFVWW+CenturyGothic-Bold"/>
      <p:regular r:id="rId15"/>
    </p:embeddedFont>
    <p:embeddedFont>
      <p:font typeface="VUCJCF+Wingdings3"/>
      <p:regular r:id="rId16"/>
    </p:embeddedFont>
  </p:embeddedFon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2482" y="-91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presProps" Target="presProps.xml" /><Relationship Id="rId10" Type="http://schemas.openxmlformats.org/officeDocument/2006/relationships/slide" Target="slides/slide5.xml" /><Relationship Id="rId11" Type="http://schemas.openxmlformats.org/officeDocument/2006/relationships/slide" Target="slides/slide6.xml" /><Relationship Id="rId12" Type="http://schemas.openxmlformats.org/officeDocument/2006/relationships/slide" Target="slides/slide7.xml" /><Relationship Id="rId13" Type="http://schemas.openxmlformats.org/officeDocument/2006/relationships/slide" Target="slides/slide8.xml" /><Relationship Id="rId14" Type="http://schemas.openxmlformats.org/officeDocument/2006/relationships/font" Target="fonts/font1.fntdata" /><Relationship Id="rId15" Type="http://schemas.openxmlformats.org/officeDocument/2006/relationships/font" Target="fonts/font2.fntdata" /><Relationship Id="rId16" Type="http://schemas.openxmlformats.org/officeDocument/2006/relationships/font" Target="fonts/font3.fntdata" /><Relationship Id="rId2" Type="http://schemas.openxmlformats.org/officeDocument/2006/relationships/tableStyles" Target="tableStyles.xml" /><Relationship Id="rId3" Type="http://schemas.openxmlformats.org/officeDocument/2006/relationships/viewProps" Target="viewProps.xml" /><Relationship Id="rId4" Type="http://schemas.openxmlformats.org/officeDocument/2006/relationships/theme" Target="theme/theme1.xml" /><Relationship Id="rId5" Type="http://schemas.openxmlformats.org/officeDocument/2006/relationships/slideMaster" Target="slideMasters/slideMaster1.xml" /><Relationship Id="rId6" Type="http://schemas.openxmlformats.org/officeDocument/2006/relationships/slide" Target="slides/slide1.xml" /><Relationship Id="rId7" Type="http://schemas.openxmlformats.org/officeDocument/2006/relationships/slide" Target="slides/slide2.xml" /><Relationship Id="rId8" Type="http://schemas.openxmlformats.org/officeDocument/2006/relationships/slide" Target="slides/slide3.xml" /><Relationship Id="rId9" Type="http://schemas.openxmlformats.org/officeDocument/2006/relationships/slide" Target="slides/slide4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27.02.2014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В‹#В›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4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png" /><Relationship Id="rId3" Type="http://schemas.openxmlformats.org/officeDocument/2006/relationships/hyperlink" Target="https://www.ss.lv/msg/lv/real-estate/plots-and-lands/riga-region/salas-pag/spunciems/bpbme.html#photo-8" TargetMode="Externa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4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5.pn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6.pn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7.pn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8.png" 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680653" y="1387255"/>
            <a:ext cx="6684506" cy="279497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4413"/>
              </a:lnSpc>
              <a:spcBef>
                <a:spcPts val="0"/>
              </a:spcBef>
              <a:spcAft>
                <a:spcPts val="0"/>
              </a:spcAft>
            </a:pPr>
            <a:r>
              <a:rPr dirty="0" sz="3600">
                <a:solidFill>
                  <a:srgbClr val="262626"/>
                </a:solidFill>
                <a:latin typeface="LLMFGT+CenturyGothic"/>
                <a:cs typeface="LLMFGT+CenturyGothic"/>
              </a:rPr>
              <a:t>Priekšlikums</a:t>
            </a:r>
          </a:p>
          <a:p>
            <a:pPr marL="0" marR="0">
              <a:lnSpc>
                <a:spcPts val="4319"/>
              </a:lnSpc>
              <a:spcBef>
                <a:spcPts val="0"/>
              </a:spcBef>
              <a:spcAft>
                <a:spcPts val="0"/>
              </a:spcAft>
            </a:pPr>
            <a:r>
              <a:rPr dirty="0" sz="3600">
                <a:solidFill>
                  <a:srgbClr val="262626"/>
                </a:solidFill>
                <a:latin typeface="LLMFGT+CenturyGothic"/>
                <a:cs typeface="LLMFGT+CenturyGothic"/>
              </a:rPr>
              <a:t>Mārupes</a:t>
            </a:r>
            <a:r>
              <a:rPr dirty="0" sz="3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3600">
                <a:solidFill>
                  <a:srgbClr val="262626"/>
                </a:solidFill>
                <a:latin typeface="LLMFGT+CenturyGothic"/>
                <a:cs typeface="LLMFGT+CenturyGothic"/>
              </a:rPr>
              <a:t>novada</a:t>
            </a:r>
            <a:r>
              <a:rPr dirty="0" sz="3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3600">
                <a:solidFill>
                  <a:srgbClr val="262626"/>
                </a:solidFill>
                <a:latin typeface="LLMFGT+CenturyGothic"/>
                <a:cs typeface="LLMFGT+CenturyGothic"/>
              </a:rPr>
              <a:t>pašvaldībai</a:t>
            </a:r>
          </a:p>
          <a:p>
            <a:pPr marL="0" marR="0">
              <a:lnSpc>
                <a:spcPts val="4333"/>
              </a:lnSpc>
              <a:spcBef>
                <a:spcPts val="50"/>
              </a:spcBef>
              <a:spcAft>
                <a:spcPts val="0"/>
              </a:spcAft>
            </a:pPr>
            <a:r>
              <a:rPr dirty="0" sz="3600" b="1">
                <a:solidFill>
                  <a:srgbClr val="262626"/>
                </a:solidFill>
                <a:latin typeface="WSFVWW+CenturyGothic-Bold"/>
                <a:cs typeface="WSFVWW+CenturyGothic-Bold"/>
              </a:rPr>
              <a:t>par</a:t>
            </a:r>
            <a:r>
              <a:rPr dirty="0" sz="3600" b="1">
                <a:solidFill>
                  <a:srgbClr val="262626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3600" b="1">
                <a:solidFill>
                  <a:srgbClr val="262626"/>
                </a:solidFill>
                <a:latin typeface="WSFVWW+CenturyGothic-Bold"/>
                <a:cs typeface="WSFVWW+CenturyGothic-Bold"/>
              </a:rPr>
              <a:t>zemes</a:t>
            </a:r>
            <a:r>
              <a:rPr dirty="0" sz="3600" b="1">
                <a:solidFill>
                  <a:srgbClr val="262626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3600" b="1">
                <a:solidFill>
                  <a:srgbClr val="262626"/>
                </a:solidFill>
                <a:latin typeface="WSFVWW+CenturyGothic-Bold"/>
                <a:cs typeface="WSFVWW+CenturyGothic-Bold"/>
              </a:rPr>
              <a:t>iegādi</a:t>
            </a:r>
          </a:p>
          <a:p>
            <a:pPr marL="0" marR="0">
              <a:lnSpc>
                <a:spcPts val="4320"/>
              </a:lnSpc>
              <a:spcBef>
                <a:spcPts val="0"/>
              </a:spcBef>
              <a:spcAft>
                <a:spcPts val="0"/>
              </a:spcAft>
            </a:pPr>
            <a:r>
              <a:rPr dirty="0" sz="3600" b="1">
                <a:solidFill>
                  <a:srgbClr val="262626"/>
                </a:solidFill>
                <a:latin typeface="WSFVWW+CenturyGothic-Bold"/>
                <a:cs typeface="WSFVWW+CenturyGothic-Bold"/>
              </a:rPr>
              <a:t>Salas</a:t>
            </a:r>
            <a:r>
              <a:rPr dirty="0" sz="3600" b="1">
                <a:solidFill>
                  <a:srgbClr val="262626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3600" b="1">
                <a:solidFill>
                  <a:srgbClr val="262626"/>
                </a:solidFill>
                <a:latin typeface="WSFVWW+CenturyGothic-Bold"/>
                <a:cs typeface="WSFVWW+CenturyGothic-Bold"/>
              </a:rPr>
              <a:t>pagastā,</a:t>
            </a:r>
            <a:r>
              <a:rPr dirty="0" sz="3600" b="1">
                <a:solidFill>
                  <a:srgbClr val="262626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3600" b="1">
                <a:solidFill>
                  <a:srgbClr val="262626"/>
                </a:solidFill>
                <a:latin typeface="WSFVWW+CenturyGothic-Bold"/>
                <a:cs typeface="WSFVWW+CenturyGothic-Bold"/>
              </a:rPr>
              <a:t>Spuņciemā</a:t>
            </a:r>
            <a:r>
              <a:rPr dirty="0" sz="3600" b="1">
                <a:solidFill>
                  <a:srgbClr val="262626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3600" b="1">
                <a:solidFill>
                  <a:srgbClr val="262626"/>
                </a:solidFill>
                <a:latin typeface="WSFVWW+CenturyGothic-Bold"/>
                <a:cs typeface="WSFVWW+CenturyGothic-Bold"/>
              </a:rPr>
              <a:t>-</a:t>
            </a:r>
          </a:p>
          <a:p>
            <a:pPr marL="0" marR="0">
              <a:lnSpc>
                <a:spcPts val="4319"/>
              </a:lnSpc>
              <a:spcBef>
                <a:spcPts val="0"/>
              </a:spcBef>
              <a:spcAft>
                <a:spcPts val="0"/>
              </a:spcAft>
            </a:pPr>
            <a:r>
              <a:rPr dirty="0" sz="3600" b="1">
                <a:solidFill>
                  <a:srgbClr val="262626"/>
                </a:solidFill>
                <a:latin typeface="WSFVWW+CenturyGothic-Bold"/>
                <a:cs typeface="WSFVWW+CenturyGothic-Bold"/>
              </a:rPr>
              <a:t>sabiedrības</a:t>
            </a:r>
            <a:r>
              <a:rPr dirty="0" sz="3600" b="1">
                <a:solidFill>
                  <a:srgbClr val="262626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3600" b="1">
                <a:solidFill>
                  <a:srgbClr val="262626"/>
                </a:solidFill>
                <a:latin typeface="WSFVWW+CenturyGothic-Bold"/>
                <a:cs typeface="WSFVWW+CenturyGothic-Bold"/>
              </a:rPr>
              <a:t>vajadzībām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680653" y="5234059"/>
            <a:ext cx="7308157" cy="592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206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262626"/>
                </a:solidFill>
                <a:latin typeface="LLMFGT+CenturyGothic"/>
                <a:cs typeface="LLMFGT+CenturyGothic"/>
              </a:rPr>
              <a:t>Priekšlikumu</a:t>
            </a:r>
            <a:r>
              <a:rPr dirty="0" sz="18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262626"/>
                </a:solidFill>
                <a:latin typeface="LLMFGT+CenturyGothic"/>
                <a:cs typeface="LLMFGT+CenturyGothic"/>
              </a:rPr>
              <a:t>iesniedz:</a:t>
            </a:r>
          </a:p>
          <a:p>
            <a:pPr marL="0" marR="0">
              <a:lnSpc>
                <a:spcPts val="216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262626"/>
                </a:solidFill>
                <a:latin typeface="LLMFGT+CenturyGothic"/>
                <a:cs typeface="LLMFGT+CenturyGothic"/>
              </a:rPr>
              <a:t>Ginta</a:t>
            </a:r>
            <a:r>
              <a:rPr dirty="0" sz="1800" spc="14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262626"/>
                </a:solidFill>
                <a:latin typeface="LLMFGT+CenturyGothic"/>
                <a:cs typeface="LLMFGT+CenturyGothic"/>
              </a:rPr>
              <a:t>Šenfelde,</a:t>
            </a:r>
            <a:r>
              <a:rPr dirty="0" sz="1800" spc="37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262626"/>
                </a:solidFill>
                <a:latin typeface="LLMFGT+CenturyGothic"/>
                <a:cs typeface="LLMFGT+CenturyGothic"/>
              </a:rPr>
              <a:t>AKP</a:t>
            </a:r>
            <a:r>
              <a:rPr dirty="0" sz="18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262626"/>
                </a:solidFill>
                <a:latin typeface="LLMFGT+CenturyGothic"/>
                <a:cs typeface="LLMFGT+CenturyGothic"/>
              </a:rPr>
              <a:t>locekle,</a:t>
            </a:r>
            <a:r>
              <a:rPr dirty="0" sz="18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262626"/>
                </a:solidFill>
                <a:latin typeface="LLMFGT+CenturyGothic"/>
                <a:cs typeface="LLMFGT+CenturyGothic"/>
              </a:rPr>
              <a:t>Salas</a:t>
            </a:r>
            <a:r>
              <a:rPr dirty="0" sz="18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262626"/>
                </a:solidFill>
                <a:latin typeface="LLMFGT+CenturyGothic"/>
                <a:cs typeface="LLMFGT+CenturyGothic"/>
              </a:rPr>
              <a:t>pagasta</a:t>
            </a:r>
            <a:r>
              <a:rPr dirty="0" sz="18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262626"/>
                </a:solidFill>
                <a:latin typeface="LLMFGT+CenturyGothic"/>
                <a:cs typeface="LLMFGT+CenturyGothic"/>
              </a:rPr>
              <a:t>pārstāve,</a:t>
            </a:r>
            <a:r>
              <a:rPr dirty="0" sz="1800" spc="23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262626"/>
                </a:solidFill>
                <a:latin typeface="LLMFGT+CenturyGothic"/>
                <a:cs typeface="LLMFGT+CenturyGothic"/>
              </a:rPr>
              <a:t>26.07.2023.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684364" y="664209"/>
            <a:ext cx="8779872" cy="53107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961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Priekšlikums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Mārupes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novada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pašvaldībai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par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zemes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iegādi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Salas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pagastā,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Spuņciemā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-</a:t>
            </a:r>
          </a:p>
          <a:p>
            <a:pPr marL="0" marR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sabiedrības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vajadzībām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680651" y="1467953"/>
            <a:ext cx="8824354" cy="30280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084"/>
              </a:lnSpc>
              <a:spcBef>
                <a:spcPts val="0"/>
              </a:spcBef>
              <a:spcAft>
                <a:spcPts val="0"/>
              </a:spcAft>
            </a:pPr>
            <a:r>
              <a:rPr dirty="0" sz="1750">
                <a:solidFill>
                  <a:srgbClr val="e78712"/>
                </a:solidFill>
                <a:latin typeface="VUCJCF+Wingdings3"/>
                <a:cs typeface="VUCJCF+Wingdings3"/>
              </a:rPr>
              <a:t></a:t>
            </a:r>
            <a:r>
              <a:rPr dirty="0" sz="1750" spc="703">
                <a:solidFill>
                  <a:srgbClr val="e78712"/>
                </a:solidFill>
                <a:latin typeface="Times New Roman"/>
                <a:cs typeface="Times New Roman"/>
              </a:rPr>
              <a:t> </a:t>
            </a:r>
            <a:r>
              <a:rPr dirty="0" sz="1700">
                <a:solidFill>
                  <a:srgbClr val="404040"/>
                </a:solidFill>
                <a:latin typeface="LLMFGT+CenturyGothic"/>
                <a:cs typeface="LLMFGT+CenturyGothic"/>
              </a:rPr>
              <a:t>Aktuālais</a:t>
            </a:r>
            <a:r>
              <a:rPr dirty="0" sz="17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700">
                <a:solidFill>
                  <a:srgbClr val="404040"/>
                </a:solidFill>
                <a:latin typeface="LLMFGT+CenturyGothic"/>
                <a:cs typeface="LLMFGT+CenturyGothic"/>
              </a:rPr>
              <a:t>piedāvājums:</a:t>
            </a:r>
            <a:r>
              <a:rPr dirty="0" sz="1700" spc="4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7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«Pakavi»,</a:t>
            </a:r>
            <a:r>
              <a:rPr dirty="0" sz="17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17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Spuņciems,</a:t>
            </a:r>
            <a:r>
              <a:rPr dirty="0" sz="17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17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Salas</a:t>
            </a:r>
            <a:r>
              <a:rPr dirty="0" sz="17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17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pag.,</a:t>
            </a:r>
            <a:r>
              <a:rPr dirty="0" sz="17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17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Mārupes</a:t>
            </a:r>
            <a:r>
              <a:rPr dirty="0" sz="17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17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nov.,</a:t>
            </a:r>
            <a:r>
              <a:rPr dirty="0" sz="17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17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LV-2105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680651" y="1854034"/>
            <a:ext cx="7852606" cy="30280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084"/>
              </a:lnSpc>
              <a:spcBef>
                <a:spcPts val="0"/>
              </a:spcBef>
              <a:spcAft>
                <a:spcPts val="0"/>
              </a:spcAft>
            </a:pPr>
            <a:r>
              <a:rPr dirty="0" sz="1750">
                <a:solidFill>
                  <a:srgbClr val="e78712"/>
                </a:solidFill>
                <a:latin typeface="VUCJCF+Wingdings3"/>
                <a:cs typeface="VUCJCF+Wingdings3"/>
              </a:rPr>
              <a:t></a:t>
            </a:r>
            <a:r>
              <a:rPr dirty="0" sz="1750" spc="703">
                <a:solidFill>
                  <a:srgbClr val="e78712"/>
                </a:solidFill>
                <a:latin typeface="Times New Roman"/>
                <a:cs typeface="Times New Roman"/>
              </a:rPr>
              <a:t> </a:t>
            </a:r>
            <a:r>
              <a:rPr dirty="0" sz="1700" u="sng">
                <a:solidFill>
                  <a:srgbClr val="fdab2a"/>
                </a:solidFill>
                <a:latin typeface="LLMFGT+CenturyGothic"/>
                <a:cs typeface="LLMFGT+CenturyGothic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https://www.ss.lv/msg/lv/real-estate/plots-and-lands/riga-region/salas-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3023551" y="2113114"/>
            <a:ext cx="4161308" cy="30280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084"/>
              </a:lnSpc>
              <a:spcBef>
                <a:spcPts val="0"/>
              </a:spcBef>
              <a:spcAft>
                <a:spcPts val="0"/>
              </a:spcAft>
            </a:pPr>
            <a:r>
              <a:rPr dirty="0" sz="1700" u="sng">
                <a:solidFill>
                  <a:srgbClr val="fdab2a"/>
                </a:solidFill>
                <a:latin typeface="LLMFGT+CenturyGothic"/>
                <a:cs typeface="LLMFGT+CenturyGothic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pag/spunciems/bpbme.html#photo-8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684364" y="664209"/>
            <a:ext cx="8779872" cy="53107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961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Priekšlikums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Mārupes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novada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pašvaldībai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par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zemes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iegādi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Salas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pagastā,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Spuņciemā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-</a:t>
            </a:r>
          </a:p>
          <a:p>
            <a:pPr marL="0" marR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sabiedrības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vajadzībām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680651" y="2172996"/>
            <a:ext cx="4379867" cy="3183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206"/>
              </a:lnSpc>
              <a:spcBef>
                <a:spcPts val="0"/>
              </a:spcBef>
              <a:spcAft>
                <a:spcPts val="0"/>
              </a:spcAft>
            </a:pPr>
            <a:r>
              <a:rPr dirty="0" sz="1850">
                <a:solidFill>
                  <a:srgbClr val="e78712"/>
                </a:solidFill>
                <a:latin typeface="VUCJCF+Wingdings3"/>
                <a:cs typeface="VUCJCF+Wingdings3"/>
              </a:rPr>
              <a:t></a:t>
            </a:r>
            <a:r>
              <a:rPr dirty="0" sz="1850" spc="588">
                <a:solidFill>
                  <a:srgbClr val="e78712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Zemes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iegādes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pamatojums/mērķi: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680651" y="2970127"/>
            <a:ext cx="8158577" cy="59908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268"/>
              </a:lnSpc>
              <a:spcBef>
                <a:spcPts val="0"/>
              </a:spcBef>
              <a:spcAft>
                <a:spcPts val="0"/>
              </a:spcAft>
            </a:pPr>
            <a:r>
              <a:rPr dirty="0" sz="1850" b="1">
                <a:solidFill>
                  <a:srgbClr val="e78712"/>
                </a:solidFill>
                <a:latin typeface="WSFVWW+CenturyGothic-Bold"/>
                <a:cs typeface="WSFVWW+CenturyGothic-Bold"/>
              </a:rPr>
              <a:t>1.</a:t>
            </a:r>
            <a:r>
              <a:rPr dirty="0" sz="1850" spc="628" b="1">
                <a:solidFill>
                  <a:srgbClr val="e78712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Salas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sākumskolas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un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pirmsskolas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paplašināšanai,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t.i.,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sākumskola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un</a:t>
            </a:r>
          </a:p>
          <a:p>
            <a:pPr marL="342900" marR="0">
              <a:lnSpc>
                <a:spcPts val="216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pirmsskola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katra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savā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ēkā.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80651" y="3645767"/>
            <a:ext cx="6510148" cy="32616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268"/>
              </a:lnSpc>
              <a:spcBef>
                <a:spcPts val="0"/>
              </a:spcBef>
              <a:spcAft>
                <a:spcPts val="0"/>
              </a:spcAft>
            </a:pPr>
            <a:r>
              <a:rPr dirty="0" sz="1850" b="1">
                <a:solidFill>
                  <a:srgbClr val="e78712"/>
                </a:solidFill>
                <a:latin typeface="WSFVWW+CenturyGothic-Bold"/>
                <a:cs typeface="WSFVWW+CenturyGothic-Bold"/>
              </a:rPr>
              <a:t>2.</a:t>
            </a:r>
            <a:r>
              <a:rPr dirty="0" sz="1850" spc="628" b="1">
                <a:solidFill>
                  <a:srgbClr val="e78712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Sporta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bāzei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ārtelpā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Salas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sākumskolai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un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pirmsskolai.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2680651" y="4047087"/>
            <a:ext cx="8562173" cy="59908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268"/>
              </a:lnSpc>
              <a:spcBef>
                <a:spcPts val="0"/>
              </a:spcBef>
              <a:spcAft>
                <a:spcPts val="0"/>
              </a:spcAft>
            </a:pPr>
            <a:r>
              <a:rPr dirty="0" sz="1850" b="1">
                <a:solidFill>
                  <a:srgbClr val="e78712"/>
                </a:solidFill>
                <a:latin typeface="WSFVWW+CenturyGothic-Bold"/>
                <a:cs typeface="WSFVWW+CenturyGothic-Bold"/>
              </a:rPr>
              <a:t>3.</a:t>
            </a:r>
            <a:r>
              <a:rPr dirty="0" sz="1850" spc="628" b="1">
                <a:solidFill>
                  <a:srgbClr val="e78712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Spuņciemā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nav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Pašvaldības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īpašumā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esošas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brīvas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alternatīvas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(lokācija</a:t>
            </a:r>
          </a:p>
          <a:p>
            <a:pPr marL="342900" marR="0">
              <a:lnSpc>
                <a:spcPts val="216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un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platība)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teritorijas.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684364" y="664209"/>
            <a:ext cx="8779872" cy="53107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961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Priekšlikums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Mārupes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novada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pašvaldībai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par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zemes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iegādi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Salas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pagastā,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Spuņciemā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-</a:t>
            </a:r>
          </a:p>
          <a:p>
            <a:pPr marL="0" marR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sabiedrības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vajadzībām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680651" y="1443307"/>
            <a:ext cx="4517713" cy="3183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206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u="sng">
                <a:solidFill>
                  <a:srgbClr val="404040"/>
                </a:solidFill>
                <a:latin typeface="LLMFGT+CenturyGothic"/>
                <a:cs typeface="LLMFGT+CenturyGothic"/>
              </a:rPr>
              <a:t>Zemes</a:t>
            </a:r>
            <a:r>
              <a:rPr dirty="0" sz="1800" spc="48" u="sng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 u="sng">
                <a:solidFill>
                  <a:srgbClr val="404040"/>
                </a:solidFill>
                <a:latin typeface="LLMFGT+CenturyGothic"/>
                <a:cs typeface="LLMFGT+CenturyGothic"/>
              </a:rPr>
              <a:t>izmantošanas</a:t>
            </a:r>
            <a:r>
              <a:rPr dirty="0" sz="1800" spc="47" u="sng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 u="sng">
                <a:solidFill>
                  <a:srgbClr val="404040"/>
                </a:solidFill>
                <a:latin typeface="LLMFGT+CenturyGothic"/>
                <a:cs typeface="LLMFGT+CenturyGothic"/>
              </a:rPr>
              <a:t>provizoriskie</a:t>
            </a:r>
            <a:r>
              <a:rPr dirty="0" sz="1800" spc="46" u="sng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 u="sng">
                <a:solidFill>
                  <a:srgbClr val="404040"/>
                </a:solidFill>
                <a:latin typeface="LLMFGT+CenturyGothic"/>
                <a:cs typeface="LLMFGT+CenturyGothic"/>
              </a:rPr>
              <a:t>mērķi: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680651" y="1844900"/>
            <a:ext cx="7451799" cy="34952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452"/>
              </a:lnSpc>
              <a:spcBef>
                <a:spcPts val="0"/>
              </a:spcBef>
              <a:spcAft>
                <a:spcPts val="0"/>
              </a:spcAft>
            </a:pPr>
            <a:r>
              <a:rPr dirty="0" sz="2050">
                <a:solidFill>
                  <a:srgbClr val="e78712"/>
                </a:solidFill>
                <a:latin typeface="VUCJCF+Wingdings3"/>
                <a:cs typeface="VUCJCF+Wingdings3"/>
              </a:rPr>
              <a:t></a:t>
            </a:r>
            <a:r>
              <a:rPr dirty="0" sz="2050" spc="360">
                <a:solidFill>
                  <a:srgbClr val="e78712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1.</a:t>
            </a:r>
            <a:r>
              <a:rPr dirty="0" sz="2000" spc="555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20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Salas</a:t>
            </a:r>
            <a:r>
              <a:rPr dirty="0" sz="20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20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sākumskolas</a:t>
            </a:r>
            <a:r>
              <a:rPr dirty="0" sz="20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20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un</a:t>
            </a:r>
            <a:r>
              <a:rPr dirty="0" sz="20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20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pirmsskolas</a:t>
            </a:r>
            <a:r>
              <a:rPr dirty="0" sz="20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20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paplašināšanai,</a:t>
            </a:r>
            <a:r>
              <a:rPr dirty="0" sz="20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20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t.i.,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3023551" y="2149700"/>
            <a:ext cx="5364934" cy="34952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452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sākumskola</a:t>
            </a:r>
            <a:r>
              <a:rPr dirty="0" sz="20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20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un</a:t>
            </a:r>
            <a:r>
              <a:rPr dirty="0" sz="20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20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pirmsskola</a:t>
            </a:r>
            <a:r>
              <a:rPr dirty="0" sz="20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20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katra</a:t>
            </a:r>
            <a:r>
              <a:rPr dirty="0" sz="20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20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savā</a:t>
            </a:r>
            <a:r>
              <a:rPr dirty="0" sz="20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20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ēkā.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2680651" y="3444124"/>
            <a:ext cx="5139590" cy="164492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452"/>
              </a:lnSpc>
              <a:spcBef>
                <a:spcPts val="0"/>
              </a:spcBef>
              <a:spcAft>
                <a:spcPts val="0"/>
              </a:spcAft>
            </a:pPr>
            <a:r>
              <a:rPr dirty="0" sz="2050">
                <a:solidFill>
                  <a:srgbClr val="e78712"/>
                </a:solidFill>
                <a:latin typeface="VUCJCF+Wingdings3"/>
                <a:cs typeface="VUCJCF+Wingdings3"/>
              </a:rPr>
              <a:t></a:t>
            </a:r>
            <a:r>
              <a:rPr dirty="0" sz="2050" spc="360">
                <a:solidFill>
                  <a:srgbClr val="e78712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Šobrīd</a:t>
            </a:r>
            <a:r>
              <a:rPr dirty="0" sz="20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2000">
                <a:solidFill>
                  <a:srgbClr val="404040"/>
                </a:solidFill>
                <a:latin typeface="LLMFGT+CenturyGothic"/>
                <a:cs typeface="LLMFGT+CenturyGothic"/>
              </a:rPr>
              <a:t>Salas</a:t>
            </a:r>
            <a:r>
              <a:rPr dirty="0" sz="20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2000">
                <a:solidFill>
                  <a:srgbClr val="404040"/>
                </a:solidFill>
                <a:latin typeface="LLMFGT+CenturyGothic"/>
                <a:cs typeface="LLMFGT+CenturyGothic"/>
              </a:rPr>
              <a:t>sākumskola</a:t>
            </a:r>
            <a:r>
              <a:rPr dirty="0" sz="20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2000">
                <a:solidFill>
                  <a:srgbClr val="404040"/>
                </a:solidFill>
                <a:latin typeface="LLMFGT+CenturyGothic"/>
                <a:cs typeface="LLMFGT+CenturyGothic"/>
              </a:rPr>
              <a:t>un</a:t>
            </a:r>
            <a:r>
              <a:rPr dirty="0" sz="20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2000">
                <a:solidFill>
                  <a:srgbClr val="404040"/>
                </a:solidFill>
                <a:latin typeface="LLMFGT+CenturyGothic"/>
                <a:cs typeface="LLMFGT+CenturyGothic"/>
              </a:rPr>
              <a:t>pirmsskola</a:t>
            </a:r>
          </a:p>
          <a:p>
            <a:pPr marL="0" marR="0">
              <a:lnSpc>
                <a:spcPts val="2452"/>
              </a:lnSpc>
              <a:spcBef>
                <a:spcPts val="947"/>
              </a:spcBef>
              <a:spcAft>
                <a:spcPts val="0"/>
              </a:spcAft>
            </a:pPr>
            <a:r>
              <a:rPr dirty="0" sz="2000">
                <a:solidFill>
                  <a:srgbClr val="404040"/>
                </a:solidFill>
                <a:latin typeface="LLMFGT+CenturyGothic"/>
                <a:cs typeface="LLMFGT+CenturyGothic"/>
              </a:rPr>
              <a:t>atrodas</a:t>
            </a:r>
            <a:r>
              <a:rPr dirty="0" sz="20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2000">
                <a:solidFill>
                  <a:srgbClr val="404040"/>
                </a:solidFill>
                <a:latin typeface="LLMFGT+CenturyGothic"/>
                <a:cs typeface="LLMFGT+CenturyGothic"/>
              </a:rPr>
              <a:t>vienā</a:t>
            </a:r>
            <a:r>
              <a:rPr dirty="0" sz="20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2000">
                <a:solidFill>
                  <a:srgbClr val="404040"/>
                </a:solidFill>
                <a:latin typeface="LLMFGT+CenturyGothic"/>
                <a:cs typeface="LLMFGT+CenturyGothic"/>
              </a:rPr>
              <a:t>ēkā.</a:t>
            </a:r>
            <a:r>
              <a:rPr dirty="0" sz="20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2000">
                <a:solidFill>
                  <a:srgbClr val="404040"/>
                </a:solidFill>
                <a:latin typeface="LLMFGT+CenturyGothic"/>
                <a:cs typeface="LLMFGT+CenturyGothic"/>
              </a:rPr>
              <a:t>Bet</a:t>
            </a:r>
            <a:r>
              <a:rPr dirty="0" sz="20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2000">
                <a:solidFill>
                  <a:srgbClr val="404040"/>
                </a:solidFill>
                <a:latin typeface="LLMFGT+CenturyGothic"/>
                <a:cs typeface="LLMFGT+CenturyGothic"/>
              </a:rPr>
              <a:t>ar</a:t>
            </a:r>
            <a:r>
              <a:rPr dirty="0" sz="20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2000">
                <a:solidFill>
                  <a:srgbClr val="404040"/>
                </a:solidFill>
                <a:latin typeface="LLMFGT+CenturyGothic"/>
                <a:cs typeface="LLMFGT+CenturyGothic"/>
              </a:rPr>
              <a:t>šī</a:t>
            </a:r>
            <a:r>
              <a:rPr dirty="0" sz="20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2000">
                <a:solidFill>
                  <a:srgbClr val="404040"/>
                </a:solidFill>
                <a:latin typeface="LLMFGT+CenturyGothic"/>
                <a:cs typeface="LLMFGT+CenturyGothic"/>
              </a:rPr>
              <a:t>gada</a:t>
            </a:r>
            <a:r>
              <a:rPr dirty="0" sz="20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2000">
                <a:solidFill>
                  <a:srgbClr val="404040"/>
                </a:solidFill>
                <a:latin typeface="LLMFGT+CenturyGothic"/>
                <a:cs typeface="LLMFGT+CenturyGothic"/>
              </a:rPr>
              <a:t>telpu</a:t>
            </a:r>
          </a:p>
          <a:p>
            <a:pPr marL="0" marR="0">
              <a:lnSpc>
                <a:spcPts val="2452"/>
              </a:lnSpc>
              <a:spcBef>
                <a:spcPts val="947"/>
              </a:spcBef>
              <a:spcAft>
                <a:spcPts val="0"/>
              </a:spcAft>
            </a:pPr>
            <a:r>
              <a:rPr dirty="0" sz="2000">
                <a:solidFill>
                  <a:srgbClr val="404040"/>
                </a:solidFill>
                <a:latin typeface="LLMFGT+CenturyGothic"/>
                <a:cs typeface="LLMFGT+CenturyGothic"/>
              </a:rPr>
              <a:t>paplašinājumiem</a:t>
            </a:r>
            <a:r>
              <a:rPr dirty="0" sz="20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2000">
                <a:solidFill>
                  <a:srgbClr val="404040"/>
                </a:solidFill>
                <a:latin typeface="LLMFGT+CenturyGothic"/>
                <a:cs typeface="LLMFGT+CenturyGothic"/>
              </a:rPr>
              <a:t>būs</a:t>
            </a:r>
            <a:r>
              <a:rPr dirty="0" sz="20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2000">
                <a:solidFill>
                  <a:srgbClr val="404040"/>
                </a:solidFill>
                <a:latin typeface="LLMFGT+CenturyGothic"/>
                <a:cs typeface="LLMFGT+CenturyGothic"/>
              </a:rPr>
              <a:t>sasniegts</a:t>
            </a:r>
            <a:r>
              <a:rPr dirty="0" sz="20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2000">
                <a:solidFill>
                  <a:srgbClr val="404040"/>
                </a:solidFill>
                <a:latin typeface="LLMFGT+CenturyGothic"/>
                <a:cs typeface="LLMFGT+CenturyGothic"/>
              </a:rPr>
              <a:t>ēkas</a:t>
            </a:r>
          </a:p>
          <a:p>
            <a:pPr marL="0" marR="0">
              <a:lnSpc>
                <a:spcPts val="2452"/>
              </a:lnSpc>
              <a:spcBef>
                <a:spcPts val="947"/>
              </a:spcBef>
              <a:spcAft>
                <a:spcPts val="0"/>
              </a:spcAft>
            </a:pPr>
            <a:r>
              <a:rPr dirty="0" sz="2000">
                <a:solidFill>
                  <a:srgbClr val="404040"/>
                </a:solidFill>
                <a:latin typeface="LLMFGT+CenturyGothic"/>
                <a:cs typeface="LLMFGT+CenturyGothic"/>
              </a:rPr>
              <a:t>ietilpības</a:t>
            </a:r>
            <a:r>
              <a:rPr dirty="0" sz="20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2000">
                <a:solidFill>
                  <a:srgbClr val="404040"/>
                </a:solidFill>
                <a:latin typeface="LLMFGT+CenturyGothic"/>
                <a:cs typeface="LLMFGT+CenturyGothic"/>
              </a:rPr>
              <a:t>maksimums.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684364" y="664209"/>
            <a:ext cx="8779872" cy="53107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961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Priekšlikums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Mārupes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novada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pašvaldībai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par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zemes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iegādi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Salas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pagastā,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Spuņciemā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-</a:t>
            </a:r>
          </a:p>
          <a:p>
            <a:pPr marL="0" marR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sabiedrības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vajadzībām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680651" y="1432767"/>
            <a:ext cx="4517713" cy="3183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206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u="sng">
                <a:solidFill>
                  <a:srgbClr val="404040"/>
                </a:solidFill>
                <a:latin typeface="LLMFGT+CenturyGothic"/>
                <a:cs typeface="LLMFGT+CenturyGothic"/>
              </a:rPr>
              <a:t>Zemes</a:t>
            </a:r>
            <a:r>
              <a:rPr dirty="0" sz="1800" spc="48" u="sng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 u="sng">
                <a:solidFill>
                  <a:srgbClr val="404040"/>
                </a:solidFill>
                <a:latin typeface="LLMFGT+CenturyGothic"/>
                <a:cs typeface="LLMFGT+CenturyGothic"/>
              </a:rPr>
              <a:t>izmantošanas</a:t>
            </a:r>
            <a:r>
              <a:rPr dirty="0" sz="1800" spc="47" u="sng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 u="sng">
                <a:solidFill>
                  <a:srgbClr val="404040"/>
                </a:solidFill>
                <a:latin typeface="LLMFGT+CenturyGothic"/>
                <a:cs typeface="LLMFGT+CenturyGothic"/>
              </a:rPr>
              <a:t>provizoriskie</a:t>
            </a:r>
            <a:r>
              <a:rPr dirty="0" sz="1800" spc="46" u="sng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 u="sng">
                <a:solidFill>
                  <a:srgbClr val="404040"/>
                </a:solidFill>
                <a:latin typeface="LLMFGT+CenturyGothic"/>
                <a:cs typeface="LLMFGT+CenturyGothic"/>
              </a:rPr>
              <a:t>mērķi: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680651" y="1834965"/>
            <a:ext cx="6829758" cy="3183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206"/>
              </a:lnSpc>
              <a:spcBef>
                <a:spcPts val="0"/>
              </a:spcBef>
              <a:spcAft>
                <a:spcPts val="0"/>
              </a:spcAft>
            </a:pPr>
            <a:r>
              <a:rPr dirty="0" sz="1850">
                <a:solidFill>
                  <a:srgbClr val="e78712"/>
                </a:solidFill>
                <a:latin typeface="VUCJCF+Wingdings3"/>
                <a:cs typeface="VUCJCF+Wingdings3"/>
              </a:rPr>
              <a:t></a:t>
            </a:r>
            <a:r>
              <a:rPr dirty="0" sz="1850" spc="588">
                <a:solidFill>
                  <a:srgbClr val="e78712"/>
                </a:solidFill>
                <a:latin typeface="Times New Roman"/>
                <a:cs typeface="Times New Roman"/>
              </a:rPr>
              <a:t> 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2.</a:t>
            </a:r>
            <a:r>
              <a:rPr dirty="0" sz="1800" spc="498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Sporta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bāzei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ārtelpā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Salas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sākumskolai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un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pirmsskolai.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80651" y="2514807"/>
            <a:ext cx="8466546" cy="14156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206"/>
              </a:lnSpc>
              <a:spcBef>
                <a:spcPts val="0"/>
              </a:spcBef>
              <a:spcAft>
                <a:spcPts val="0"/>
              </a:spcAft>
            </a:pPr>
            <a:r>
              <a:rPr dirty="0" sz="1850">
                <a:solidFill>
                  <a:srgbClr val="e78712"/>
                </a:solidFill>
                <a:latin typeface="VUCJCF+Wingdings3"/>
                <a:cs typeface="VUCJCF+Wingdings3"/>
              </a:rPr>
              <a:t></a:t>
            </a:r>
            <a:r>
              <a:rPr dirty="0" sz="1850" spc="588">
                <a:solidFill>
                  <a:srgbClr val="e78712"/>
                </a:solidFill>
                <a:latin typeface="Times New Roman"/>
                <a:cs typeface="Times New Roman"/>
              </a:rPr>
              <a:t> 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Šobrīd</a:t>
            </a:r>
            <a:r>
              <a:rPr dirty="0" sz="1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 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Salas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sākumskola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un</a:t>
            </a:r>
            <a:r>
              <a:rPr dirty="0" sz="1800" spc="2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pirmsskola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fiziskajām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aktivitātēm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ārā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izmanto</a:t>
            </a:r>
          </a:p>
          <a:p>
            <a:pPr marL="342900" marR="0">
              <a:lnSpc>
                <a:spcPts val="216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skolas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teritoriju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un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Spuņciema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sporta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un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aktīvās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atpūtas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teritorijas,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kuras</a:t>
            </a:r>
          </a:p>
          <a:p>
            <a:pPr marL="342900" marR="0">
              <a:lnSpc>
                <a:spcPts val="216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daudzmaz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piemērotas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sportošanai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drošības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un</a:t>
            </a:r>
            <a:r>
              <a:rPr dirty="0" sz="1800" spc="37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funkcionalitātes</a:t>
            </a:r>
            <a:r>
              <a:rPr dirty="0" sz="1800" spc="28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ziņā,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un</a:t>
            </a:r>
          </a:p>
          <a:p>
            <a:pPr marL="342900" marR="0">
              <a:lnSpc>
                <a:spcPts val="216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kuras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sporta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skolotāja</a:t>
            </a:r>
            <a:r>
              <a:rPr dirty="0" sz="1800" spc="-1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ik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reizi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iekārto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sporta</a:t>
            </a:r>
            <a:r>
              <a:rPr dirty="0" sz="1800" spc="18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stundu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mērķim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mācību</a:t>
            </a:r>
          </a:p>
          <a:p>
            <a:pPr marL="342900" marR="0">
              <a:lnSpc>
                <a:spcPts val="216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programmas</a:t>
            </a:r>
            <a:r>
              <a:rPr dirty="0" sz="1800" spc="-1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īstenošanai: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3059213" y="4013407"/>
            <a:ext cx="3029590" cy="3183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206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-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pļaviņu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pie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sporta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halles;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3059213" y="4414727"/>
            <a:ext cx="4328407" cy="719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206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-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sporta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un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aktīvās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atpūtas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teritoriju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«A</a:t>
            </a:r>
          </a:p>
          <a:p>
            <a:pPr marL="0" marR="0">
              <a:lnSpc>
                <a:spcPts val="2206"/>
              </a:lnSpc>
              <a:spcBef>
                <a:spcPts val="953"/>
              </a:spcBef>
              <a:spcAft>
                <a:spcPts val="0"/>
              </a:spcAft>
            </a:pP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-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Spuņciema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futbola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404040"/>
                </a:solidFill>
                <a:latin typeface="LLMFGT+CenturyGothic"/>
                <a:cs typeface="LLMFGT+CenturyGothic"/>
              </a:rPr>
              <a:t>laukumu.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684364" y="664209"/>
            <a:ext cx="8779872" cy="53107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961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Priekšlikums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Mārupes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novada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pašvaldībai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par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zemes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iegādi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Salas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pagastā,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Spuņciemā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-</a:t>
            </a:r>
          </a:p>
          <a:p>
            <a:pPr marL="0" marR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sabiedrības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vajadzībām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680651" y="1474163"/>
            <a:ext cx="1774658" cy="47409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33"/>
              </a:lnSpc>
              <a:spcBef>
                <a:spcPts val="0"/>
              </a:spcBef>
              <a:spcAft>
                <a:spcPts val="0"/>
              </a:spcAft>
            </a:pPr>
            <a:r>
              <a:rPr dirty="0" sz="2850" spc="160">
                <a:solidFill>
                  <a:srgbClr val="e78712"/>
                </a:solidFill>
                <a:latin typeface="VUCJCF+Wingdings3"/>
                <a:cs typeface="VUCJCF+Wingdings3"/>
              </a:rPr>
              <a:t></a:t>
            </a:r>
            <a:r>
              <a:rPr dirty="0" sz="2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ŠODIEN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467859" y="1945418"/>
            <a:ext cx="3230084" cy="3183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206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LLMFGT+CenturyGothic"/>
                <a:cs typeface="LLMFGT+CenturyGothic"/>
              </a:rPr>
              <a:t>Spuņciema</a:t>
            </a:r>
            <a:r>
              <a:rPr dirty="0" sz="1800">
                <a:solidFill>
                  <a:srgbClr val="00000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000000"/>
                </a:solidFill>
                <a:latin typeface="LLMFGT+CenturyGothic"/>
                <a:cs typeface="LLMFGT+CenturyGothic"/>
              </a:rPr>
              <a:t>futbola</a:t>
            </a:r>
            <a:r>
              <a:rPr dirty="0" sz="1800">
                <a:solidFill>
                  <a:srgbClr val="00000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000000"/>
                </a:solidFill>
                <a:latin typeface="LLMFGT+CenturyGothic"/>
                <a:cs typeface="LLMFGT+CenturyGothic"/>
              </a:rPr>
              <a:t>laukums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992058" y="1975586"/>
            <a:ext cx="2816914" cy="3183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206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LLMFGT+CenturyGothic"/>
                <a:cs typeface="LLMFGT+CenturyGothic"/>
              </a:rPr>
              <a:t>Pļaviņa</a:t>
            </a:r>
            <a:r>
              <a:rPr dirty="0" sz="1800">
                <a:solidFill>
                  <a:srgbClr val="00000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000000"/>
                </a:solidFill>
                <a:latin typeface="LLMFGT+CenturyGothic"/>
                <a:cs typeface="LLMFGT+CenturyGothic"/>
              </a:rPr>
              <a:t>pie</a:t>
            </a:r>
            <a:r>
              <a:rPr dirty="0" sz="1800">
                <a:solidFill>
                  <a:srgbClr val="00000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000000"/>
                </a:solidFill>
                <a:latin typeface="LLMFGT+CenturyGothic"/>
                <a:cs typeface="LLMFGT+CenturyGothic"/>
              </a:rPr>
              <a:t>sporta</a:t>
            </a:r>
            <a:r>
              <a:rPr dirty="0" sz="1800">
                <a:solidFill>
                  <a:srgbClr val="000000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000000"/>
                </a:solidFill>
                <a:latin typeface="LLMFGT+CenturyGothic"/>
                <a:cs typeface="LLMFGT+CenturyGothic"/>
              </a:rPr>
              <a:t>halles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807233" y="1996275"/>
            <a:ext cx="1042466" cy="3183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206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LLMFGT+CenturyGothic"/>
                <a:cs typeface="LLMFGT+CenturyGothic"/>
              </a:rPr>
              <a:t>«Astītes»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684364" y="664209"/>
            <a:ext cx="8779872" cy="53107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961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Priekšlikums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Mārupes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novada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pašvaldībai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par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zemes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iegādi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Salas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pagastā,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Spuņciemā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-</a:t>
            </a:r>
          </a:p>
          <a:p>
            <a:pPr marL="0" marR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sabiedrības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1600">
                <a:solidFill>
                  <a:srgbClr val="262626"/>
                </a:solidFill>
                <a:latin typeface="LLMFGT+CenturyGothic"/>
                <a:cs typeface="LLMFGT+CenturyGothic"/>
              </a:rPr>
              <a:t>vajadzībām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680651" y="1474163"/>
            <a:ext cx="950084" cy="47409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33"/>
              </a:lnSpc>
              <a:spcBef>
                <a:spcPts val="0"/>
              </a:spcBef>
              <a:spcAft>
                <a:spcPts val="0"/>
              </a:spcAft>
            </a:pPr>
            <a:r>
              <a:rPr dirty="0" sz="2850" spc="160">
                <a:solidFill>
                  <a:srgbClr val="e78712"/>
                </a:solidFill>
                <a:latin typeface="VUCJCF+Wingdings3"/>
                <a:cs typeface="VUCJCF+Wingdings3"/>
              </a:rPr>
              <a:t></a:t>
            </a:r>
            <a:r>
              <a:rPr dirty="0" sz="2800" b="1">
                <a:solidFill>
                  <a:srgbClr val="404040"/>
                </a:solidFill>
                <a:latin typeface="WSFVWW+CenturyGothic-Bold"/>
                <a:cs typeface="WSFVWW+CenturyGothic-Bold"/>
              </a:rPr>
              <a:t>RĪT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680653" y="2551253"/>
            <a:ext cx="4483322" cy="53637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923"/>
              </a:lnSpc>
              <a:spcBef>
                <a:spcPts val="0"/>
              </a:spcBef>
              <a:spcAft>
                <a:spcPts val="0"/>
              </a:spcAft>
            </a:pPr>
            <a:r>
              <a:rPr dirty="0" sz="3200">
                <a:solidFill>
                  <a:srgbClr val="262626"/>
                </a:solidFill>
                <a:latin typeface="LLMFGT+CenturyGothic"/>
                <a:cs typeface="LLMFGT+CenturyGothic"/>
              </a:rPr>
              <a:t>Paldies</a:t>
            </a:r>
            <a:r>
              <a:rPr dirty="0" sz="32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3200">
                <a:solidFill>
                  <a:srgbClr val="262626"/>
                </a:solidFill>
                <a:latin typeface="LLMFGT+CenturyGothic"/>
                <a:cs typeface="LLMFGT+CenturyGothic"/>
              </a:rPr>
              <a:t>par</a:t>
            </a:r>
            <a:r>
              <a:rPr dirty="0" sz="3200">
                <a:solidFill>
                  <a:srgbClr val="262626"/>
                </a:solidFill>
                <a:latin typeface="LLMFGT+CenturyGothic"/>
                <a:cs typeface="LLMFGT+CenturyGothic"/>
              </a:rPr>
              <a:t> </a:t>
            </a:r>
            <a:r>
              <a:rPr dirty="0" sz="3200">
                <a:solidFill>
                  <a:srgbClr val="262626"/>
                </a:solidFill>
                <a:latin typeface="LLMFGT+CenturyGothic"/>
                <a:cs typeface="LLMFGT+CenturyGothic"/>
              </a:rPr>
              <a:t>uzmanību!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680653" y="5218095"/>
            <a:ext cx="7296574" cy="592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206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595959"/>
                </a:solidFill>
                <a:latin typeface="LLMFGT+CenturyGothic"/>
                <a:cs typeface="LLMFGT+CenturyGothic"/>
              </a:rPr>
              <a:t>Priekšlikumu</a:t>
            </a:r>
            <a:r>
              <a:rPr dirty="0" sz="1800">
                <a:solidFill>
                  <a:srgbClr val="595959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595959"/>
                </a:solidFill>
                <a:latin typeface="LLMFGT+CenturyGothic"/>
                <a:cs typeface="LLMFGT+CenturyGothic"/>
              </a:rPr>
              <a:t>iesniedz:</a:t>
            </a:r>
          </a:p>
          <a:p>
            <a:pPr marL="0" marR="0">
              <a:lnSpc>
                <a:spcPts val="2159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595959"/>
                </a:solidFill>
                <a:latin typeface="LLMFGT+CenturyGothic"/>
                <a:cs typeface="LLMFGT+CenturyGothic"/>
              </a:rPr>
              <a:t>Ginta</a:t>
            </a:r>
            <a:r>
              <a:rPr dirty="0" sz="1800">
                <a:solidFill>
                  <a:srgbClr val="595959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595959"/>
                </a:solidFill>
                <a:latin typeface="LLMFGT+CenturyGothic"/>
                <a:cs typeface="LLMFGT+CenturyGothic"/>
              </a:rPr>
              <a:t>Šenfelde,</a:t>
            </a:r>
            <a:r>
              <a:rPr dirty="0" sz="1800">
                <a:solidFill>
                  <a:srgbClr val="595959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595959"/>
                </a:solidFill>
                <a:latin typeface="LLMFGT+CenturyGothic"/>
                <a:cs typeface="LLMFGT+CenturyGothic"/>
              </a:rPr>
              <a:t>AKP</a:t>
            </a:r>
            <a:r>
              <a:rPr dirty="0" sz="1800">
                <a:solidFill>
                  <a:srgbClr val="595959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595959"/>
                </a:solidFill>
                <a:latin typeface="LLMFGT+CenturyGothic"/>
                <a:cs typeface="LLMFGT+CenturyGothic"/>
              </a:rPr>
              <a:t>locekle,</a:t>
            </a:r>
            <a:r>
              <a:rPr dirty="0" sz="1800">
                <a:solidFill>
                  <a:srgbClr val="595959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595959"/>
                </a:solidFill>
                <a:latin typeface="LLMFGT+CenturyGothic"/>
                <a:cs typeface="LLMFGT+CenturyGothic"/>
              </a:rPr>
              <a:t>Salas</a:t>
            </a:r>
            <a:r>
              <a:rPr dirty="0" sz="1800">
                <a:solidFill>
                  <a:srgbClr val="595959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595959"/>
                </a:solidFill>
                <a:latin typeface="LLMFGT+CenturyGothic"/>
                <a:cs typeface="LLMFGT+CenturyGothic"/>
              </a:rPr>
              <a:t>pagasta</a:t>
            </a:r>
            <a:r>
              <a:rPr dirty="0" sz="1800">
                <a:solidFill>
                  <a:srgbClr val="595959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595959"/>
                </a:solidFill>
                <a:latin typeface="LLMFGT+CenturyGothic"/>
                <a:cs typeface="LLMFGT+CenturyGothic"/>
              </a:rPr>
              <a:t>pārstāve,</a:t>
            </a:r>
            <a:r>
              <a:rPr dirty="0" sz="1800">
                <a:solidFill>
                  <a:srgbClr val="595959"/>
                </a:solidFill>
                <a:latin typeface="LLMFGT+CenturyGothic"/>
                <a:cs typeface="LLMFGT+CenturyGothic"/>
              </a:rPr>
              <a:t> </a:t>
            </a:r>
            <a:r>
              <a:rPr dirty="0" sz="1800">
                <a:solidFill>
                  <a:srgbClr val="595959"/>
                </a:solidFill>
                <a:latin typeface="LLMFGT+CenturyGothic"/>
                <a:cs typeface="LLMFGT+CenturyGothic"/>
              </a:rPr>
              <a:t>26.07.2023.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PresentationFormat>On-screen Show (4:3)</PresentationFormat>
  <ScaleCrop>false</ScaleCrop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PowerPoint</dc:title>
  <cp:revision>1</cp:revision>
  <dcterms:modified xsi:type="dcterms:W3CDTF">2023-08-23T06:09:45-05:00</dcterms:modified>
</cp:coreProperties>
</file>